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1" r:id="rId3"/>
  </p:sldIdLst>
  <p:sldSz cx="6858000" cy="9144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>
        <p:scale>
          <a:sx n="100" d="100"/>
          <a:sy n="100" d="100"/>
        </p:scale>
        <p:origin x="-1200" y="3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DC06-770C-4AC8-B97D-C9BD38FA7CA3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D721-EF8E-4434-8B61-11BC797D1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04800" y="914400"/>
            <a:ext cx="617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89531" y="533400"/>
            <a:ext cx="286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Chronicles Of Dental Research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893802"/>
            <a:ext cx="4017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Publication of  </a:t>
            </a:r>
            <a:r>
              <a:rPr lang="en-US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Kothiwal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Dental College And Research Centre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4822" y="896779"/>
            <a:ext cx="152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2021,Vol.11, Issue1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66800" y="1905000"/>
            <a:ext cx="4495800" cy="60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Swatantra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Agarwal</a:t>
            </a:r>
          </a:p>
          <a:p>
            <a:pPr algn="ctr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Principal, </a:t>
            </a:r>
          </a:p>
          <a:p>
            <a:pPr algn="ctr">
              <a:buNone/>
            </a:pP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Kothiwal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Dental College and Research Centre, Moradabad</a:t>
            </a:r>
          </a:p>
          <a:p>
            <a:pPr algn="ctr">
              <a:buNone/>
            </a:pP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67000" y="1295400"/>
            <a:ext cx="1295400" cy="533400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Bernard MT Condensed" panose="02050806060905020404" pitchFamily="18" charset="0"/>
              </a:rPr>
              <a:t>    Chief Editor</a:t>
            </a:r>
            <a:endParaRPr lang="en-US" sz="1400" dirty="0">
              <a:latin typeface="Bernard MT Condensed" panose="02050806060905020404" pitchFamily="18" charset="0"/>
            </a:endParaRPr>
          </a:p>
        </p:txBody>
      </p:sp>
      <p:sp>
        <p:nvSpPr>
          <p:cNvPr id="13" name="Title 9"/>
          <p:cNvSpPr txBox="1"/>
          <p:nvPr/>
        </p:nvSpPr>
        <p:spPr>
          <a:xfrm>
            <a:off x="2514600" y="2590800"/>
            <a:ext cx="1600200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Associate Editors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sp>
        <p:nvSpPr>
          <p:cNvPr id="15" name="Content Placeholder 8"/>
          <p:cNvSpPr txBox="1"/>
          <p:nvPr/>
        </p:nvSpPr>
        <p:spPr>
          <a:xfrm>
            <a:off x="1143000" y="3200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Prof. Dr. Seema Chaudhary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Head,</a:t>
            </a:r>
            <a:r>
              <a:rPr kumimoji="0" lang="en-US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Department of Pediatric Dentistry</a:t>
            </a:r>
            <a:r>
              <a: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Content Placeholder 8"/>
          <p:cNvSpPr txBox="1"/>
          <p:nvPr/>
        </p:nvSpPr>
        <p:spPr>
          <a:xfrm>
            <a:off x="914400" y="3581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Dr. </a:t>
            </a:r>
            <a:r>
              <a:rPr lang="en-US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Manpreet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Singh</a:t>
            </a: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kumimoji="0" lang="en-US" sz="11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kumimoji="0" lang="en-US" sz="110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Oral  &amp; Maxillofacial Surgery</a:t>
            </a: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Content Placeholder 8"/>
          <p:cNvSpPr txBox="1"/>
          <p:nvPr/>
        </p:nvSpPr>
        <p:spPr>
          <a:xfrm>
            <a:off x="838200" y="3962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 </a:t>
            </a: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Ellora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Madan</a:t>
            </a: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kumimoji="0" lang="en-US" sz="11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</a:t>
            </a:r>
            <a:r>
              <a:rPr kumimoji="0" lang="en-US" sz="11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Periodontology</a:t>
            </a: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itle 9"/>
          <p:cNvSpPr txBox="1"/>
          <p:nvPr/>
        </p:nvSpPr>
        <p:spPr>
          <a:xfrm>
            <a:off x="2514600" y="4495800"/>
            <a:ext cx="1600200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Advisory Board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sp>
        <p:nvSpPr>
          <p:cNvPr id="19" name="Content Placeholder 8"/>
          <p:cNvSpPr txBox="1"/>
          <p:nvPr/>
        </p:nvSpPr>
        <p:spPr>
          <a:xfrm>
            <a:off x="1066800" y="5105400"/>
            <a:ext cx="4495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Prof. Dr. </a:t>
            </a:r>
            <a:r>
              <a:rPr kumimoji="0" lang="en-US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D.N.Kapoor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K.K.Chaubey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Manoj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Chaudhary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Rajendra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Gouda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Patil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Santosh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Verma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Manish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Goel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U.P. Singh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Samarth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K.Agarwal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Ravishankar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T.L.</a:t>
            </a: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itle 9"/>
          <p:cNvSpPr txBox="1"/>
          <p:nvPr/>
        </p:nvSpPr>
        <p:spPr>
          <a:xfrm>
            <a:off x="2514600" y="6705600"/>
            <a:ext cx="1600200" cy="533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003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ernard MT Condensed" panose="02050806060905020404" pitchFamily="18" charset="0"/>
                <a:ea typeface="+mn-ea"/>
                <a:cs typeface="+mn-cs"/>
              </a:rPr>
              <a:t>Editorial Board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ernard MT Condensed" panose="02050806060905020404" pitchFamily="18" charset="0"/>
              <a:ea typeface="+mn-ea"/>
              <a:cs typeface="+mn-cs"/>
            </a:endParaRPr>
          </a:p>
        </p:txBody>
      </p:sp>
      <p:sp>
        <p:nvSpPr>
          <p:cNvPr id="21" name="Content Placeholder 8"/>
          <p:cNvSpPr txBox="1"/>
          <p:nvPr/>
        </p:nvSpPr>
        <p:spPr>
          <a:xfrm>
            <a:off x="990600" y="7315200"/>
            <a:ext cx="2438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A.P.Tikku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I.K.Pandit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Sanjay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Tiwari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Rahul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Hegde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Saranjeet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Bhasin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Gupta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H.S.Grover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Shaleen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Chandra</a:t>
            </a: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Content Placeholder 8"/>
          <p:cNvSpPr txBox="1"/>
          <p:nvPr/>
        </p:nvSpPr>
        <p:spPr>
          <a:xfrm>
            <a:off x="3886200" y="7315200"/>
            <a:ext cx="2438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</a:t>
            </a:r>
            <a:r>
              <a:rPr kumimoji="0" lang="en-US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Sanjay Singh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Dr.V.P.Jalili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Sunil Chaudhary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Manish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Lahori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Sabayasachi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Saha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Arun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Dodamani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Anil Chandra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5" name="Picture 3" descr="D:\1 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87461"/>
            <a:ext cx="685800" cy="626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04800" y="914400"/>
            <a:ext cx="617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89531" y="533400"/>
            <a:ext cx="286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Chronicles Of Dental Research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893802"/>
            <a:ext cx="40815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Official Publication of  </a:t>
            </a:r>
            <a:r>
              <a:rPr lang="en-US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Kothiwal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Dental College And Research Centre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4822" y="896779"/>
            <a:ext cx="15263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2022,Vol.11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Issue1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8"/>
          <p:cNvSpPr txBox="1"/>
          <p:nvPr/>
        </p:nvSpPr>
        <p:spPr>
          <a:xfrm>
            <a:off x="1143000" y="3200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Content Placeholder 8"/>
          <p:cNvSpPr txBox="1"/>
          <p:nvPr/>
        </p:nvSpPr>
        <p:spPr>
          <a:xfrm>
            <a:off x="914400" y="3581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Content Placeholder 8"/>
          <p:cNvSpPr txBox="1"/>
          <p:nvPr/>
        </p:nvSpPr>
        <p:spPr>
          <a:xfrm>
            <a:off x="838200" y="3962400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Content Placeholder 8"/>
          <p:cNvSpPr txBox="1"/>
          <p:nvPr/>
        </p:nvSpPr>
        <p:spPr>
          <a:xfrm>
            <a:off x="990600" y="7288306"/>
            <a:ext cx="2438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Content Placeholder 8"/>
          <p:cNvSpPr txBox="1"/>
          <p:nvPr/>
        </p:nvSpPr>
        <p:spPr>
          <a:xfrm>
            <a:off x="3886200" y="7315200"/>
            <a:ext cx="2438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075" name="Picture 3" descr="D:\1 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87461"/>
            <a:ext cx="685800" cy="6269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9" y="1283732"/>
            <a:ext cx="6311347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1600200"/>
            <a:ext cx="6172200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Articles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1676400"/>
            <a:ext cx="6179429" cy="8166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000" b="1" dirty="0" smtClean="0"/>
              <a:t>1. </a:t>
            </a:r>
            <a:r>
              <a:rPr lang="en-IN" sz="1000" b="1" dirty="0" smtClean="0"/>
              <a:t>Guide for orthodontic mini implant insertion - a review.</a:t>
            </a:r>
            <a:endParaRPr lang="en-US" sz="1000" dirty="0" smtClean="0"/>
          </a:p>
          <a:p>
            <a:r>
              <a:rPr lang="en-IN" sz="1000" dirty="0" smtClean="0"/>
              <a:t>   </a:t>
            </a:r>
            <a:r>
              <a:rPr lang="en-IN" sz="1000" dirty="0" err="1" smtClean="0"/>
              <a:t>Arun</a:t>
            </a:r>
            <a:r>
              <a:rPr lang="en-IN" sz="1000" dirty="0" smtClean="0"/>
              <a:t> </a:t>
            </a:r>
            <a:r>
              <a:rPr lang="en-IN" sz="1000" dirty="0" smtClean="0"/>
              <a:t>Kumar Chauhan</a:t>
            </a:r>
            <a:r>
              <a:rPr lang="en-IN" sz="1000" baseline="30000" dirty="0" smtClean="0"/>
              <a:t>1</a:t>
            </a:r>
            <a:r>
              <a:rPr lang="en-IN" sz="1000" dirty="0" smtClean="0"/>
              <a:t>,  </a:t>
            </a:r>
            <a:r>
              <a:rPr lang="en-IN" sz="1000" dirty="0" err="1" smtClean="0"/>
              <a:t>Kanchan</a:t>
            </a:r>
            <a:r>
              <a:rPr lang="en-IN" sz="1000" dirty="0" smtClean="0"/>
              <a:t> Das</a:t>
            </a:r>
            <a:r>
              <a:rPr lang="en-IN" sz="1000" baseline="30000" dirty="0" smtClean="0"/>
              <a:t>2</a:t>
            </a:r>
            <a:r>
              <a:rPr lang="en-IN" sz="1000" dirty="0" smtClean="0"/>
              <a:t>, </a:t>
            </a:r>
            <a:r>
              <a:rPr lang="en-IN" sz="1000" dirty="0" err="1" smtClean="0"/>
              <a:t>Sayantan</a:t>
            </a:r>
            <a:r>
              <a:rPr lang="en-IN" sz="1000" dirty="0" smtClean="0"/>
              <a:t> Choudhury</a:t>
            </a:r>
            <a:r>
              <a:rPr lang="en-IN" sz="1000" baseline="30000" dirty="0" smtClean="0"/>
              <a:t>2</a:t>
            </a:r>
            <a:r>
              <a:rPr lang="en-IN" sz="1000" dirty="0" smtClean="0"/>
              <a:t>,  </a:t>
            </a:r>
            <a:r>
              <a:rPr lang="en-IN" sz="1000" dirty="0" err="1" smtClean="0"/>
              <a:t>Arunavo</a:t>
            </a:r>
            <a:r>
              <a:rPr lang="en-IN" sz="1000" dirty="0" smtClean="0"/>
              <a:t> Nandy</a:t>
            </a:r>
            <a:r>
              <a:rPr lang="en-IN" sz="1000" baseline="30000" dirty="0" smtClean="0"/>
              <a:t>2</a:t>
            </a:r>
            <a:endParaRPr lang="en-US" sz="1000" dirty="0" smtClean="0"/>
          </a:p>
          <a:p>
            <a:endParaRPr lang="en-US" sz="1000" b="1" dirty="0" smtClean="0"/>
          </a:p>
          <a:p>
            <a:r>
              <a:rPr lang="en-US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000" dirty="0" smtClean="0"/>
              <a:t> </a:t>
            </a:r>
            <a:r>
              <a:rPr lang="en-IN" sz="1000" b="1" dirty="0" smtClean="0"/>
              <a:t>Dental erosion:  prevalence, </a:t>
            </a:r>
            <a:r>
              <a:rPr lang="en-IN" sz="1000" b="1" dirty="0" err="1" smtClean="0"/>
              <a:t>etiology</a:t>
            </a:r>
            <a:r>
              <a:rPr lang="en-IN" sz="1000" b="1" dirty="0" smtClean="0"/>
              <a:t>, diagnosis and its management</a:t>
            </a:r>
            <a:endParaRPr lang="en-US" sz="1000" dirty="0" smtClean="0"/>
          </a:p>
          <a:p>
            <a:r>
              <a:rPr lang="en-US" sz="1000" dirty="0" smtClean="0"/>
              <a:t>   </a:t>
            </a:r>
            <a:r>
              <a:rPr lang="en-US" sz="1000" dirty="0" err="1" smtClean="0"/>
              <a:t>Ravishankar</a:t>
            </a:r>
            <a:r>
              <a:rPr lang="en-US" sz="1000" dirty="0" smtClean="0"/>
              <a:t> TL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</a:t>
            </a:r>
            <a:r>
              <a:rPr lang="en-US" sz="1000" dirty="0" err="1" smtClean="0"/>
              <a:t>Supinder</a:t>
            </a:r>
            <a:r>
              <a:rPr lang="en-US" sz="1000" dirty="0" smtClean="0"/>
              <a:t> Sudan</a:t>
            </a:r>
            <a:r>
              <a:rPr lang="en-US" sz="1000" baseline="30000" dirty="0" smtClean="0"/>
              <a:t>2</a:t>
            </a:r>
            <a:r>
              <a:rPr lang="en-US" sz="1000" dirty="0" smtClean="0"/>
              <a:t>, </a:t>
            </a:r>
            <a:r>
              <a:rPr lang="en-US" sz="1000" dirty="0" err="1" smtClean="0"/>
              <a:t>Vaibhav</a:t>
            </a:r>
            <a:r>
              <a:rPr lang="en-US" sz="1000" dirty="0" smtClean="0"/>
              <a:t> Tandon</a:t>
            </a:r>
            <a:r>
              <a:rPr lang="en-US" sz="1000" baseline="30000" dirty="0" smtClean="0"/>
              <a:t>3</a:t>
            </a:r>
            <a:r>
              <a:rPr lang="en-US" sz="1000" dirty="0" smtClean="0"/>
              <a:t>,Md NazamuddinTafadar</a:t>
            </a:r>
            <a:r>
              <a:rPr lang="en-US" sz="1000" baseline="30000" dirty="0" smtClean="0"/>
              <a:t>2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US" sz="1000" b="1" dirty="0" smtClean="0"/>
              <a:t> 3. Paradigm shift in dental imaging concepts – an insight view from basic to advance</a:t>
            </a:r>
            <a:endParaRPr lang="en-US" sz="1000" dirty="0" smtClean="0"/>
          </a:p>
          <a:p>
            <a:r>
              <a:rPr lang="en-US" sz="1000" dirty="0" smtClean="0"/>
              <a:t>  </a:t>
            </a:r>
            <a:r>
              <a:rPr lang="en-US" sz="1000" dirty="0" err="1" smtClean="0"/>
              <a:t>Swarna</a:t>
            </a:r>
            <a:r>
              <a:rPr lang="en-US" sz="1000" dirty="0" smtClean="0"/>
              <a:t> K V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</a:t>
            </a:r>
            <a:r>
              <a:rPr lang="en-US" sz="1000" baseline="30000" dirty="0" smtClean="0"/>
              <a:t> </a:t>
            </a:r>
            <a:r>
              <a:rPr lang="en-US" sz="1000" dirty="0" err="1" smtClean="0"/>
              <a:t>Devendra</a:t>
            </a:r>
            <a:r>
              <a:rPr lang="en-US" sz="1000" dirty="0" smtClean="0"/>
              <a:t> Chaudhary</a:t>
            </a:r>
            <a:r>
              <a:rPr lang="en-US" sz="1000" baseline="30000" dirty="0" smtClean="0"/>
              <a:t>2</a:t>
            </a:r>
            <a:r>
              <a:rPr lang="en-US" sz="1000" dirty="0" smtClean="0"/>
              <a:t>, </a:t>
            </a:r>
            <a:r>
              <a:rPr lang="en-US" sz="1000" dirty="0" err="1" smtClean="0"/>
              <a:t>Harmeet</a:t>
            </a:r>
            <a:r>
              <a:rPr lang="en-US" sz="1000" dirty="0" smtClean="0"/>
              <a:t> Singh</a:t>
            </a:r>
            <a:r>
              <a:rPr lang="en-US" sz="1000" baseline="30000" dirty="0" smtClean="0"/>
              <a:t>3</a:t>
            </a:r>
            <a:r>
              <a:rPr lang="en-US" sz="1000" dirty="0" smtClean="0"/>
              <a:t>, </a:t>
            </a:r>
            <a:r>
              <a:rPr lang="en-US" sz="1000" dirty="0" err="1" smtClean="0"/>
              <a:t>Arka</a:t>
            </a:r>
            <a:r>
              <a:rPr lang="en-US" sz="1000" dirty="0" smtClean="0"/>
              <a:t> </a:t>
            </a:r>
            <a:r>
              <a:rPr lang="en-US" sz="1000" dirty="0" err="1" smtClean="0"/>
              <a:t>Jyothi</a:t>
            </a:r>
            <a:r>
              <a:rPr lang="en-US" sz="1000" dirty="0" smtClean="0"/>
              <a:t> ChakrabortY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</a:t>
            </a:r>
            <a:r>
              <a:rPr lang="en-US" sz="1000" dirty="0" err="1" smtClean="0"/>
              <a:t>Mathewkutty</a:t>
            </a:r>
            <a:r>
              <a:rPr lang="en-US" sz="1000" dirty="0" smtClean="0"/>
              <a:t> Thomas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  </a:t>
            </a:r>
          </a:p>
          <a:p>
            <a:r>
              <a:rPr lang="en-US" sz="1000" b="1" dirty="0" smtClean="0"/>
              <a:t> </a:t>
            </a:r>
            <a:r>
              <a:rPr lang="en-IN" sz="1000" b="1" dirty="0" smtClean="0"/>
              <a:t> </a:t>
            </a:r>
          </a:p>
          <a:p>
            <a:r>
              <a:rPr lang="en-IN" sz="1000" b="1" dirty="0" smtClean="0"/>
              <a:t>4.</a:t>
            </a:r>
            <a:r>
              <a:rPr lang="en-IN" sz="1000" dirty="0" smtClean="0"/>
              <a:t> </a:t>
            </a:r>
            <a:r>
              <a:rPr lang="en-US" sz="1000" b="1" dirty="0" smtClean="0"/>
              <a:t>Anatomic site consideration in placement of TADs: a literature review</a:t>
            </a:r>
            <a:endParaRPr lang="en-US" sz="1000" dirty="0" smtClean="0"/>
          </a:p>
          <a:p>
            <a:r>
              <a:rPr lang="en-US" sz="1000" dirty="0" smtClean="0"/>
              <a:t>   </a:t>
            </a:r>
            <a:r>
              <a:rPr lang="en-US" sz="1000" dirty="0" smtClean="0"/>
              <a:t> </a:t>
            </a:r>
            <a:r>
              <a:rPr lang="en-US" sz="1000" dirty="0" err="1" smtClean="0"/>
              <a:t>Shikha</a:t>
            </a:r>
            <a:r>
              <a:rPr lang="en-US" sz="1000" dirty="0" smtClean="0"/>
              <a:t> </a:t>
            </a:r>
            <a:r>
              <a:rPr lang="en-US" sz="1000" dirty="0" smtClean="0"/>
              <a:t>jain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</a:t>
            </a:r>
            <a:r>
              <a:rPr lang="en-US" sz="1000" dirty="0" err="1" smtClean="0"/>
              <a:t>Shivani</a:t>
            </a:r>
            <a:r>
              <a:rPr lang="en-US" sz="1000" dirty="0" smtClean="0"/>
              <a:t> Kumari</a:t>
            </a:r>
            <a:r>
              <a:rPr lang="en-US" sz="1000" baseline="30000" dirty="0" smtClean="0"/>
              <a:t>2</a:t>
            </a:r>
            <a:r>
              <a:rPr lang="en-US" sz="1000" dirty="0" smtClean="0"/>
              <a:t>, </a:t>
            </a:r>
            <a:r>
              <a:rPr lang="en-US" sz="1000" dirty="0" err="1" smtClean="0"/>
              <a:t>Joyshree</a:t>
            </a:r>
            <a:r>
              <a:rPr lang="en-US" sz="1000" dirty="0" smtClean="0"/>
              <a:t> Chutia</a:t>
            </a:r>
            <a:r>
              <a:rPr lang="en-US" sz="1000" baseline="30000" dirty="0" smtClean="0"/>
              <a:t>2</a:t>
            </a:r>
            <a:r>
              <a:rPr lang="en-US" sz="1000" dirty="0" smtClean="0"/>
              <a:t>, </a:t>
            </a:r>
            <a:r>
              <a:rPr lang="en-US" sz="1000" dirty="0" err="1" smtClean="0"/>
              <a:t>Sumedha</a:t>
            </a:r>
            <a:r>
              <a:rPr lang="en-US" sz="1000" dirty="0" smtClean="0"/>
              <a:t> Sen</a:t>
            </a:r>
            <a:r>
              <a:rPr lang="en-US" sz="1000" baseline="30000" dirty="0" smtClean="0"/>
              <a:t>2</a:t>
            </a:r>
            <a:endParaRPr lang="en-US" sz="1000" dirty="0" smtClean="0"/>
          </a:p>
          <a:p>
            <a:endParaRPr lang="en-US" sz="1000" dirty="0" smtClean="0"/>
          </a:p>
          <a:p>
            <a:r>
              <a:rPr lang="en-IN" sz="1000" dirty="0" smtClean="0"/>
              <a:t> 5.</a:t>
            </a:r>
            <a:r>
              <a:rPr lang="en-US" sz="1000" dirty="0" smtClean="0"/>
              <a:t> </a:t>
            </a:r>
            <a:r>
              <a:rPr lang="en-US" sz="1000" b="1" dirty="0" err="1" smtClean="0"/>
              <a:t>Renerative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endodontics</a:t>
            </a:r>
            <a:r>
              <a:rPr lang="en-US" sz="1000" b="1" dirty="0" smtClean="0"/>
              <a:t>: the dawn of a new era</a:t>
            </a:r>
          </a:p>
          <a:p>
            <a:r>
              <a:rPr lang="en-US" sz="1000" dirty="0" smtClean="0"/>
              <a:t>     </a:t>
            </a:r>
            <a:r>
              <a:rPr lang="en-US" sz="1000" dirty="0" err="1" smtClean="0"/>
              <a:t>Arka</a:t>
            </a:r>
            <a:r>
              <a:rPr lang="en-US" sz="1000" dirty="0" smtClean="0"/>
              <a:t> </a:t>
            </a:r>
            <a:r>
              <a:rPr lang="en-US" sz="1000" dirty="0" err="1" smtClean="0"/>
              <a:t>Jyoti</a:t>
            </a:r>
            <a:r>
              <a:rPr lang="en-US" sz="1000" dirty="0" smtClean="0"/>
              <a:t> Chakraborty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</a:t>
            </a:r>
            <a:r>
              <a:rPr lang="en-US" sz="1000" dirty="0" err="1" smtClean="0"/>
              <a:t>Devendra</a:t>
            </a:r>
            <a:r>
              <a:rPr lang="en-US" sz="1000" dirty="0" smtClean="0"/>
              <a:t> Chaudhary</a:t>
            </a:r>
            <a:r>
              <a:rPr lang="en-US" sz="1000" baseline="30000" dirty="0" smtClean="0"/>
              <a:t>2</a:t>
            </a:r>
            <a:r>
              <a:rPr lang="en-US" sz="1000" dirty="0" smtClean="0"/>
              <a:t>, </a:t>
            </a:r>
            <a:r>
              <a:rPr lang="en-US" sz="1000" dirty="0" err="1" smtClean="0"/>
              <a:t>Harmeet</a:t>
            </a:r>
            <a:r>
              <a:rPr lang="en-US" sz="1000" dirty="0" smtClean="0"/>
              <a:t> Singh Sachdeva</a:t>
            </a:r>
            <a:r>
              <a:rPr lang="en-US" sz="1000" baseline="30000" dirty="0" smtClean="0"/>
              <a:t>3</a:t>
            </a:r>
            <a:r>
              <a:rPr lang="en-US" sz="1000" dirty="0" smtClean="0"/>
              <a:t>, K. V. Swarna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</a:t>
            </a:r>
            <a:r>
              <a:rPr lang="en-US" sz="1000" dirty="0" err="1" smtClean="0"/>
              <a:t>Mathewkutty</a:t>
            </a:r>
            <a:r>
              <a:rPr lang="en-US" sz="1000" dirty="0" smtClean="0"/>
              <a:t> Thomas</a:t>
            </a:r>
            <a:r>
              <a:rPr lang="en-US" sz="1000" baseline="30000" dirty="0" smtClean="0"/>
              <a:t>1</a:t>
            </a:r>
            <a:endParaRPr lang="en-US" sz="1000" dirty="0" smtClean="0"/>
          </a:p>
          <a:p>
            <a:r>
              <a:rPr lang="en-US" sz="1000" dirty="0" smtClean="0"/>
              <a:t> </a:t>
            </a:r>
          </a:p>
          <a:p>
            <a:endParaRPr lang="en-US" sz="1000" dirty="0" smtClean="0"/>
          </a:p>
          <a:p>
            <a:r>
              <a:rPr lang="en-IN" sz="1000" dirty="0" smtClean="0"/>
              <a:t>  </a:t>
            </a:r>
            <a:r>
              <a:rPr lang="en-US" sz="1100" b="1" i="1" dirty="0" smtClean="0"/>
              <a:t> </a:t>
            </a:r>
          </a:p>
          <a:p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/>
              <a:t>6.</a:t>
            </a:r>
            <a:r>
              <a:rPr lang="en-IN" sz="1000" b="1" dirty="0" smtClean="0"/>
              <a:t> A diagnostic dilemma: </a:t>
            </a:r>
            <a:r>
              <a:rPr lang="en-IN" sz="1000" b="1" dirty="0" err="1" smtClean="0"/>
              <a:t>Pyogenic</a:t>
            </a:r>
            <a:r>
              <a:rPr lang="en-IN" sz="1000" b="1" dirty="0" smtClean="0"/>
              <a:t> </a:t>
            </a:r>
            <a:r>
              <a:rPr lang="en-IN" sz="1000" b="1" dirty="0" err="1" smtClean="0"/>
              <a:t>Granuloma</a:t>
            </a:r>
            <a:r>
              <a:rPr lang="en-IN" sz="1000" b="1" dirty="0" smtClean="0"/>
              <a:t> or Capillary </a:t>
            </a:r>
            <a:r>
              <a:rPr lang="en-IN" sz="1000" b="1" dirty="0" err="1" smtClean="0"/>
              <a:t>Hemangioma</a:t>
            </a:r>
            <a:r>
              <a:rPr lang="en-IN" sz="1000" b="1" dirty="0" smtClean="0"/>
              <a:t> –A rare case report</a:t>
            </a:r>
            <a:endParaRPr lang="en-US" sz="1000" dirty="0" smtClean="0"/>
          </a:p>
          <a:p>
            <a:r>
              <a:rPr lang="en-IN" sz="1000" dirty="0" smtClean="0"/>
              <a:t>     </a:t>
            </a:r>
            <a:r>
              <a:rPr lang="en-IN" sz="1000" dirty="0" err="1" smtClean="0"/>
              <a:t>Rudra</a:t>
            </a:r>
            <a:r>
              <a:rPr lang="en-IN" sz="1000" dirty="0" smtClean="0"/>
              <a:t> Bhardwaj</a:t>
            </a:r>
            <a:r>
              <a:rPr lang="en-IN" sz="1000" baseline="30000" dirty="0" smtClean="0"/>
              <a:t>1</a:t>
            </a:r>
            <a:r>
              <a:rPr lang="en-IN" sz="1000" dirty="0" smtClean="0"/>
              <a:t>, </a:t>
            </a:r>
            <a:r>
              <a:rPr lang="en-IN" sz="1000" dirty="0" err="1" smtClean="0"/>
              <a:t>Priyanshu</a:t>
            </a:r>
            <a:r>
              <a:rPr lang="en-IN" sz="1000" dirty="0" smtClean="0"/>
              <a:t> Pal</a:t>
            </a:r>
            <a:r>
              <a:rPr lang="en-IN" sz="1000" baseline="30000" dirty="0" smtClean="0"/>
              <a:t>2</a:t>
            </a:r>
            <a:r>
              <a:rPr lang="en-IN" sz="1000" dirty="0" smtClean="0"/>
              <a:t>, </a:t>
            </a:r>
            <a:r>
              <a:rPr lang="en-IN" sz="1000" dirty="0" err="1" smtClean="0"/>
              <a:t>Arya</a:t>
            </a:r>
            <a:r>
              <a:rPr lang="en-IN" sz="1000" dirty="0" smtClean="0"/>
              <a:t> Jyoti</a:t>
            </a:r>
            <a:r>
              <a:rPr lang="en-IN" sz="1000" baseline="30000" dirty="0" smtClean="0"/>
              <a:t>2</a:t>
            </a:r>
            <a:r>
              <a:rPr lang="en-IN" sz="1000" dirty="0" smtClean="0"/>
              <a:t>, </a:t>
            </a:r>
            <a:r>
              <a:rPr lang="en-IN" sz="1000" dirty="0" err="1" smtClean="0"/>
              <a:t>Dipen</a:t>
            </a:r>
            <a:r>
              <a:rPr lang="en-IN" sz="1000" dirty="0" smtClean="0"/>
              <a:t> Majumder</a:t>
            </a:r>
            <a:r>
              <a:rPr lang="en-IN" sz="1000" baseline="30000" dirty="0" smtClean="0"/>
              <a:t>2</a:t>
            </a:r>
            <a:endParaRPr lang="en-US" sz="1000" dirty="0" smtClean="0"/>
          </a:p>
          <a:p>
            <a:r>
              <a:rPr lang="en-US" sz="1000" b="1" dirty="0" smtClean="0"/>
              <a:t> </a:t>
            </a:r>
            <a:endParaRPr lang="en-US" sz="1000" dirty="0" smtClean="0"/>
          </a:p>
          <a:p>
            <a:r>
              <a:rPr lang="en-IN" sz="1000" dirty="0" smtClean="0"/>
              <a:t> </a:t>
            </a:r>
            <a:r>
              <a:rPr lang="en-US" sz="1000" b="1" dirty="0" smtClean="0"/>
              <a:t>7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00" b="1" dirty="0" smtClean="0"/>
              <a:t> A suspected case of allergic contact dermatitis due to Methyl </a:t>
            </a:r>
            <a:r>
              <a:rPr lang="en-US" sz="1000" b="1" dirty="0" err="1" smtClean="0"/>
              <a:t>methacrylate</a:t>
            </a:r>
            <a:endParaRPr lang="en-US" sz="1000" dirty="0" smtClean="0"/>
          </a:p>
          <a:p>
            <a:r>
              <a:rPr lang="en-US" sz="1000" dirty="0" smtClean="0"/>
              <a:t>    </a:t>
            </a:r>
            <a:r>
              <a:rPr lang="en-US" sz="1000" dirty="0" err="1" smtClean="0"/>
              <a:t>Sukanya</a:t>
            </a:r>
            <a:r>
              <a:rPr lang="en-US" sz="1000" dirty="0" smtClean="0"/>
              <a:t> Das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</a:t>
            </a:r>
            <a:r>
              <a:rPr lang="en-US" sz="1000" dirty="0" err="1" smtClean="0"/>
              <a:t>Swatantra</a:t>
            </a:r>
            <a:r>
              <a:rPr lang="en-US" sz="1000" dirty="0" smtClean="0"/>
              <a:t> Agarwal</a:t>
            </a:r>
            <a:r>
              <a:rPr lang="en-US" sz="1000" baseline="30000" dirty="0" smtClean="0"/>
              <a:t>2</a:t>
            </a:r>
            <a:r>
              <a:rPr lang="en-US" sz="1000" dirty="0" smtClean="0"/>
              <a:t>, </a:t>
            </a:r>
            <a:r>
              <a:rPr lang="en-US" sz="1000" dirty="0" err="1" smtClean="0"/>
              <a:t>Sujata</a:t>
            </a:r>
            <a:r>
              <a:rPr lang="en-US" sz="1000" dirty="0" smtClean="0"/>
              <a:t> Pandey</a:t>
            </a:r>
            <a:r>
              <a:rPr lang="en-US" sz="1000" baseline="30000" dirty="0" smtClean="0"/>
              <a:t>3</a:t>
            </a:r>
            <a:r>
              <a:rPr lang="en-US" sz="1000" dirty="0" smtClean="0"/>
              <a:t>, Ravi Madan</a:t>
            </a:r>
            <a:r>
              <a:rPr lang="en-US" sz="1000" baseline="30000" dirty="0" smtClean="0"/>
              <a:t>4</a:t>
            </a:r>
            <a:endParaRPr lang="en-US" sz="1000" dirty="0" smtClean="0"/>
          </a:p>
          <a:p>
            <a:r>
              <a:rPr lang="en-US" sz="1000" dirty="0" smtClean="0"/>
              <a:t> </a:t>
            </a:r>
            <a:endParaRPr 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000" b="1" dirty="0" smtClean="0"/>
              <a:t>Hypochlorite mishap: A manageable tragedy!</a:t>
            </a:r>
            <a:endParaRPr lang="en-US" sz="1000" dirty="0" smtClean="0"/>
          </a:p>
          <a:p>
            <a:r>
              <a:rPr lang="en-US" sz="1000" dirty="0" smtClean="0"/>
              <a:t>    Vaishali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Vishal Kumar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</a:t>
            </a:r>
            <a:r>
              <a:rPr lang="en-US" sz="1000" dirty="0" err="1" smtClean="0"/>
              <a:t>Dikshita</a:t>
            </a:r>
            <a:r>
              <a:rPr lang="en-US" sz="1000" dirty="0" smtClean="0"/>
              <a:t> Medhi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Ellora Madan</a:t>
            </a:r>
            <a:r>
              <a:rPr lang="en-US" sz="1000" baseline="30000" dirty="0" smtClean="0"/>
              <a:t>2</a:t>
            </a:r>
            <a:endParaRPr lang="en-US" sz="1000" dirty="0" smtClean="0"/>
          </a:p>
          <a:p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IN" sz="1000" b="1" dirty="0" smtClean="0"/>
              <a:t> Oral </a:t>
            </a:r>
            <a:r>
              <a:rPr lang="en-IN" sz="1000" b="1" dirty="0" err="1" smtClean="0"/>
              <a:t>mucocele</a:t>
            </a:r>
            <a:r>
              <a:rPr lang="en-IN" sz="1000" b="1" dirty="0" smtClean="0"/>
              <a:t> on lower lip.</a:t>
            </a:r>
            <a:endParaRPr lang="en-US" sz="1000" dirty="0" smtClean="0"/>
          </a:p>
          <a:p>
            <a:r>
              <a:rPr lang="en-IN" sz="1000" dirty="0" smtClean="0"/>
              <a:t>    Vishal Kumar</a:t>
            </a:r>
            <a:r>
              <a:rPr lang="en-IN" sz="1000" baseline="30000" dirty="0" smtClean="0"/>
              <a:t>1</a:t>
            </a:r>
            <a:r>
              <a:rPr lang="en-IN" sz="1000" dirty="0" smtClean="0"/>
              <a:t>, Vaishali</a:t>
            </a:r>
            <a:r>
              <a:rPr lang="en-IN" sz="1000" baseline="30000" dirty="0" smtClean="0"/>
              <a:t>1</a:t>
            </a:r>
            <a:r>
              <a:rPr lang="en-IN" sz="1000" dirty="0" smtClean="0"/>
              <a:t>, Farheen</a:t>
            </a:r>
            <a:r>
              <a:rPr lang="en-IN" sz="1000" baseline="30000" dirty="0" smtClean="0"/>
              <a:t>1</a:t>
            </a:r>
            <a:r>
              <a:rPr lang="en-IN" sz="1000" dirty="0" smtClean="0"/>
              <a:t>, Ellora Madan</a:t>
            </a:r>
            <a:r>
              <a:rPr lang="en-IN" sz="1000" baseline="30000" dirty="0" smtClean="0"/>
              <a:t>2</a:t>
            </a:r>
          </a:p>
          <a:p>
            <a:r>
              <a:rPr lang="en-US" sz="1000" dirty="0" smtClean="0"/>
              <a:t> </a:t>
            </a:r>
          </a:p>
          <a:p>
            <a:r>
              <a:rPr lang="en-IN" sz="1000" b="1" dirty="0" smtClean="0"/>
              <a:t>10. </a:t>
            </a:r>
            <a:r>
              <a:rPr lang="en-US" sz="1000" b="1" dirty="0" smtClean="0"/>
              <a:t>Prosthetic rehabilitation of a Post-</a:t>
            </a:r>
            <a:r>
              <a:rPr lang="en-US" sz="1000" b="1" dirty="0" err="1" smtClean="0"/>
              <a:t>Covid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mucormycosis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maxillectomy</a:t>
            </a:r>
            <a:r>
              <a:rPr lang="en-US" sz="1000" b="1" dirty="0" smtClean="0"/>
              <a:t> defect</a:t>
            </a:r>
            <a:endParaRPr lang="en-US" sz="1000" dirty="0" smtClean="0"/>
          </a:p>
          <a:p>
            <a:r>
              <a:rPr lang="en-US" sz="1000" dirty="0" smtClean="0"/>
              <a:t>      </a:t>
            </a:r>
            <a:r>
              <a:rPr lang="en-US" sz="1000" dirty="0" err="1" smtClean="0"/>
              <a:t>Sukanya</a:t>
            </a:r>
            <a:r>
              <a:rPr lang="en-US" sz="1000" dirty="0" smtClean="0"/>
              <a:t> Das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 </a:t>
            </a:r>
            <a:r>
              <a:rPr lang="en-US" sz="1000" dirty="0" err="1" smtClean="0"/>
              <a:t>Riya</a:t>
            </a:r>
            <a:r>
              <a:rPr lang="en-US" sz="1000" dirty="0" smtClean="0"/>
              <a:t> Gugale</a:t>
            </a:r>
            <a:r>
              <a:rPr lang="en-US" sz="1000" baseline="30000" dirty="0" smtClean="0"/>
              <a:t>1</a:t>
            </a:r>
            <a:r>
              <a:rPr lang="en-US" sz="1000" dirty="0" smtClean="0"/>
              <a:t>,Reena Mittal</a:t>
            </a:r>
            <a:r>
              <a:rPr lang="en-US" sz="1000" baseline="30000" dirty="0" smtClean="0"/>
              <a:t>2</a:t>
            </a:r>
            <a:r>
              <a:rPr lang="en-US" sz="1000" dirty="0" smtClean="0"/>
              <a:t>,Sujata Pandey</a:t>
            </a:r>
            <a:r>
              <a:rPr lang="en-US" sz="1000" baseline="30000" dirty="0" smtClean="0"/>
              <a:t>3</a:t>
            </a:r>
            <a:endParaRPr lang="en-US" sz="1000" dirty="0" smtClean="0"/>
          </a:p>
          <a:p>
            <a:r>
              <a:rPr lang="en-US" sz="1000" dirty="0" smtClean="0"/>
              <a:t> 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preparation of manuscript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/>
          </a:p>
          <a:p>
            <a:r>
              <a:rPr lang="en-US" sz="1100" baseline="30000" dirty="0"/>
              <a:t> </a:t>
            </a:r>
            <a:endParaRPr lang="en-US" sz="1100" dirty="0"/>
          </a:p>
          <a:p>
            <a:endParaRPr lang="en-US" sz="1100" dirty="0"/>
          </a:p>
          <a:p>
            <a:r>
              <a:rPr lang="en-US" sz="1100" baseline="30000" dirty="0"/>
              <a:t> </a:t>
            </a:r>
            <a:endParaRPr lang="en-US" sz="1100" dirty="0"/>
          </a:p>
          <a:p>
            <a:endParaRPr lang="en-IN" sz="11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1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  <a:p>
            <a:pPr latinLnBrk="1"/>
            <a:endParaRPr lang="en-US" sz="1100" dirty="0"/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" y="4267200"/>
            <a:ext cx="59436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US" b="1" dirty="0" smtClean="0"/>
              <a:t> </a:t>
            </a:r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295400"/>
            <a:ext cx="1251131" cy="421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00200" y="1219200"/>
            <a:ext cx="4386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                  CONTENTS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288</Words>
  <Application>WPS Presentation</Application>
  <PresentationFormat>On-screen Show (4:3)</PresentationFormat>
  <Paragraphs>136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Chief Editor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intex</dc:creator>
  <cp:lastModifiedBy>intel</cp:lastModifiedBy>
  <cp:revision>164</cp:revision>
  <dcterms:created xsi:type="dcterms:W3CDTF">2016-02-10T06:04:00Z</dcterms:created>
  <dcterms:modified xsi:type="dcterms:W3CDTF">2022-06-09T06:49:43Z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